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9926638" cy="143557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E75"/>
    <a:srgbClr val="F3B869"/>
    <a:srgbClr val="B49D7F"/>
    <a:srgbClr val="E6E6E6"/>
    <a:srgbClr val="98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2944813" y="1076325"/>
            <a:ext cx="4037012" cy="5383213"/>
          </a:xfrm>
          <a:prstGeom prst="rect">
            <a:avLst/>
          </a:prstGeom>
        </p:spPr>
        <p:txBody>
          <a:bodyPr lIns="138751" tIns="69376" rIns="138751" bIns="69376"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1323552" y="6818988"/>
            <a:ext cx="7279535" cy="6460093"/>
          </a:xfrm>
          <a:prstGeom prst="rect">
            <a:avLst/>
          </a:prstGeom>
        </p:spPr>
        <p:txBody>
          <a:bodyPr lIns="138751" tIns="69376" rIns="138751" bIns="69376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500514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Κείμενο τίτλου"/>
          <p:cNvSpPr txBox="1">
            <a:spLocks noGrp="1"/>
          </p:cNvSpPr>
          <p:nvPr>
            <p:ph type="title"/>
          </p:nvPr>
        </p:nvSpPr>
        <p:spPr>
          <a:xfrm>
            <a:off x="514350" y="2840568"/>
            <a:ext cx="5829300" cy="1960034"/>
          </a:xfrm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12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13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21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22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Κείμενο τίτλου"/>
          <p:cNvSpPr txBox="1">
            <a:spLocks noGrp="1"/>
          </p:cNvSpPr>
          <p:nvPr>
            <p:ph type="title"/>
          </p:nvPr>
        </p:nvSpPr>
        <p:spPr>
          <a:xfrm>
            <a:off x="541735" y="5875866"/>
            <a:ext cx="5829301" cy="1816101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Κείμενο τίτλου</a:t>
            </a:r>
          </a:p>
        </p:txBody>
      </p:sp>
      <p:sp>
        <p:nvSpPr>
          <p:cNvPr id="30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541735" y="3875618"/>
            <a:ext cx="5829301" cy="200025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31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39" name="Επίπεδο κύριου τμήματος ένα…"/>
          <p:cNvSpPr txBox="1">
            <a:spLocks noGrp="1"/>
          </p:cNvSpPr>
          <p:nvPr>
            <p:ph type="body" sz="half" idx="1"/>
          </p:nvPr>
        </p:nvSpPr>
        <p:spPr>
          <a:xfrm>
            <a:off x="342900" y="2133600"/>
            <a:ext cx="3028950" cy="603461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40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48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342900" y="2046816"/>
            <a:ext cx="3030142" cy="85301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83769" y="2046816"/>
            <a:ext cx="3031332" cy="853016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58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Κείμενο τίτλου"/>
          <p:cNvSpPr txBox="1">
            <a:spLocks noGrp="1"/>
          </p:cNvSpPr>
          <p:nvPr>
            <p:ph type="title"/>
          </p:nvPr>
        </p:nvSpPr>
        <p:spPr>
          <a:xfrm>
            <a:off x="342900" y="364066"/>
            <a:ext cx="2256235" cy="154940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Κείμενο τίτλου</a:t>
            </a:r>
          </a:p>
        </p:txBody>
      </p:sp>
      <p:sp>
        <p:nvSpPr>
          <p:cNvPr id="73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xfrm>
            <a:off x="2681286" y="364066"/>
            <a:ext cx="3833814" cy="7804152"/>
          </a:xfrm>
          <a:prstGeom prst="rect">
            <a:avLst/>
          </a:prstGeom>
        </p:spPr>
        <p:txBody>
          <a:bodyPr/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342900" y="1913466"/>
            <a:ext cx="2256235" cy="625475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Κείμενο τίτλου"/>
          <p:cNvSpPr txBox="1">
            <a:spLocks noGrp="1"/>
          </p:cNvSpPr>
          <p:nvPr>
            <p:ph type="title"/>
          </p:nvPr>
        </p:nvSpPr>
        <p:spPr>
          <a:xfrm>
            <a:off x="1344216" y="6400800"/>
            <a:ext cx="4114801" cy="7556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Κείμενο τίτλου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344216" y="817032"/>
            <a:ext cx="4114801" cy="5486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1344216" y="7156450"/>
            <a:ext cx="4114801" cy="10731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8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είμενο τίτλου"/>
          <p:cNvSpPr txBox="1">
            <a:spLocks noGrp="1"/>
          </p:cNvSpPr>
          <p:nvPr>
            <p:ph type="title"/>
          </p:nvPr>
        </p:nvSpPr>
        <p:spPr>
          <a:xfrm>
            <a:off x="342900" y="366183"/>
            <a:ext cx="6172200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Κείμενο τίτλου</a:t>
            </a:r>
          </a:p>
        </p:txBody>
      </p:sp>
      <p:sp>
        <p:nvSpPr>
          <p:cNvPr id="3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4" name="Αριθμός σλάιντ"/>
          <p:cNvSpPr txBox="1">
            <a:spLocks noGrp="1"/>
          </p:cNvSpPr>
          <p:nvPr>
            <p:ph type="sldNum" sz="quarter" idx="2"/>
          </p:nvPr>
        </p:nvSpPr>
        <p:spPr>
          <a:xfrm>
            <a:off x="6256476" y="8594397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xmlns="" id="{0003B6F2-C7EF-9ACC-8700-CE5757B145C4}"/>
              </a:ext>
            </a:extLst>
          </p:cNvPr>
          <p:cNvSpPr/>
          <p:nvPr/>
        </p:nvSpPr>
        <p:spPr>
          <a:xfrm>
            <a:off x="-14637" y="1366871"/>
            <a:ext cx="6912000" cy="792000"/>
          </a:xfrm>
          <a:prstGeom prst="rect">
            <a:avLst/>
          </a:prstGeom>
          <a:solidFill>
            <a:srgbClr val="F37E7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spc="0" normalizeH="0" baseline="0">
              <a:ln>
                <a:solidFill>
                  <a:srgbClr val="F37E75"/>
                </a:solidFill>
              </a:ln>
              <a:solidFill>
                <a:srgbClr val="F3B869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xmlns="" id="{0EBC302C-44CB-1FF2-43B1-AE8AA6C8035B}"/>
              </a:ext>
            </a:extLst>
          </p:cNvPr>
          <p:cNvSpPr/>
          <p:nvPr/>
        </p:nvSpPr>
        <p:spPr>
          <a:xfrm>
            <a:off x="2009438" y="4891501"/>
            <a:ext cx="2863850" cy="40862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spc="0" normalizeH="0" baseline="0">
              <a:ln>
                <a:solidFill>
                  <a:srgbClr val="F37E75"/>
                </a:solidFill>
              </a:ln>
              <a:solidFill>
                <a:srgbClr val="F3B869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xmlns="" id="{1B2B7670-B789-F620-6972-F203B73E2F7E}"/>
              </a:ext>
            </a:extLst>
          </p:cNvPr>
          <p:cNvSpPr/>
          <p:nvPr/>
        </p:nvSpPr>
        <p:spPr>
          <a:xfrm>
            <a:off x="2009438" y="3527326"/>
            <a:ext cx="2863850" cy="40862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spc="0" normalizeH="0" baseline="0">
              <a:ln>
                <a:solidFill>
                  <a:srgbClr val="F37E75"/>
                </a:solidFill>
              </a:ln>
              <a:solidFill>
                <a:srgbClr val="F3B869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6" name="Title 1"/>
          <p:cNvSpPr txBox="1">
            <a:spLocks noGrp="1"/>
          </p:cNvSpPr>
          <p:nvPr>
            <p:ph type="ctrTitle"/>
          </p:nvPr>
        </p:nvSpPr>
        <p:spPr>
          <a:xfrm>
            <a:off x="12363" y="1501706"/>
            <a:ext cx="6858001" cy="3240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85800">
              <a:defRPr sz="2025" b="1">
                <a:solidFill>
                  <a:srgbClr val="0E334B"/>
                </a:solidFill>
              </a:defRPr>
            </a:pPr>
            <a:r>
              <a:rPr lang="el-GR" sz="1900" dirty="0">
                <a:solidFill>
                  <a:schemeClr val="bg1"/>
                </a:solidFill>
                <a:latin typeface="PF Universal" panose="02000503050000020004" pitchFamily="50" charset="0"/>
              </a:rPr>
              <a:t>ΤΜΗΜΑ ΕΜΒΡΥΟΜΗΤΡΙΚΗΣ ΚΑΙ ΠΕΡΙΓΕΝΝΗΤΙΚΗΣ ΙΑΤΡΙΚΗΣ ΙΑΣΩ</a:t>
            </a:r>
            <a:endParaRPr sz="1900" dirty="0">
              <a:solidFill>
                <a:schemeClr val="bg1"/>
              </a:solidFill>
              <a:latin typeface="PF Universal" panose="02000503050000020004" pitchFamily="50" charset="0"/>
            </a:endParaRPr>
          </a:p>
        </p:txBody>
      </p:sp>
      <p:sp>
        <p:nvSpPr>
          <p:cNvPr id="100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66958" y="4070234"/>
            <a:ext cx="6858001" cy="874832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rtl="0">
              <a:spcBef>
                <a:spcPts val="0"/>
              </a:spcBef>
            </a:pPr>
            <a:r>
              <a:rPr lang="el-GR" sz="2800" b="1" i="0" u="none" strike="noStrike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Παναγιώτης </a:t>
            </a:r>
            <a:r>
              <a:rPr lang="el-GR" sz="2800" b="1" i="0" u="none" strike="noStrike" baseline="30000" dirty="0" err="1">
                <a:solidFill>
                  <a:srgbClr val="6D6E70"/>
                </a:solidFill>
                <a:latin typeface="PF Universal" panose="02000503050000020004" pitchFamily="50" charset="0"/>
              </a:rPr>
              <a:t>Αντσακλής</a:t>
            </a:r>
            <a:r>
              <a:rPr lang="el-GR" sz="2800" b="1" i="0" u="none" strike="noStrike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  </a:t>
            </a:r>
            <a:endParaRPr lang="el-GR" sz="2400" i="0" u="none" strike="noStrike" baseline="30000" dirty="0">
              <a:solidFill>
                <a:srgbClr val="6D6E70"/>
              </a:solidFill>
              <a:latin typeface="PF Universal" panose="02000503050000020004" pitchFamily="50" charset="0"/>
            </a:endParaRPr>
          </a:p>
          <a:p>
            <a:pPr marR="0" rtl="0">
              <a:spcBef>
                <a:spcPts val="0"/>
              </a:spcBef>
            </a:pPr>
            <a:r>
              <a:rPr lang="el-GR" sz="2400" i="0" u="none" strike="noStrike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Επίκουρος Καθηγητής Μαιευτικής - Γυναικολογίας Πανεπιστημίου Αθηνών </a:t>
            </a:r>
          </a:p>
          <a:p>
            <a:pPr marR="0" rtl="0">
              <a:spcBef>
                <a:spcPts val="0"/>
              </a:spcBef>
            </a:pPr>
            <a:r>
              <a:rPr lang="el-GR" sz="2400" i="0" u="none" strike="noStrike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Ειδικός Ιατρικής Εμβρύου </a:t>
            </a:r>
          </a:p>
          <a:p>
            <a:pPr marR="0" rtl="0">
              <a:spcBef>
                <a:spcPts val="0"/>
              </a:spcBef>
            </a:pPr>
            <a:endParaRPr lang="el-GR" sz="2400" i="0" u="none" strike="noStrike" baseline="30000" dirty="0">
              <a:solidFill>
                <a:srgbClr val="6D6E70"/>
              </a:solidFill>
              <a:latin typeface="PF Universal" panose="02000503050000020004" pitchFamily="50" charset="0"/>
            </a:endParaRPr>
          </a:p>
        </p:txBody>
      </p:sp>
      <p:sp>
        <p:nvSpPr>
          <p:cNvPr id="101" name="Subtitle 2"/>
          <p:cNvSpPr txBox="1"/>
          <p:nvPr/>
        </p:nvSpPr>
        <p:spPr>
          <a:xfrm>
            <a:off x="3281768" y="7666110"/>
            <a:ext cx="3140312" cy="907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spcBef>
                <a:spcPts val="400"/>
              </a:spcBef>
              <a:defRPr b="1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600" dirty="0" err="1">
                <a:solidFill>
                  <a:srgbClr val="F3B869"/>
                </a:solidFill>
                <a:latin typeface="PF Universal" panose="02000503050000020004" pitchFamily="50" charset="0"/>
              </a:rPr>
              <a:t>Τρίτη</a:t>
            </a:r>
            <a:r>
              <a:rPr sz="1600" dirty="0">
                <a:solidFill>
                  <a:srgbClr val="F3B869"/>
                </a:solidFill>
                <a:latin typeface="PF Universal" panose="02000503050000020004" pitchFamily="50" charset="0"/>
              </a:rPr>
              <a:t> </a:t>
            </a:r>
            <a:r>
              <a:rPr lang="el-GR" sz="1600" dirty="0">
                <a:solidFill>
                  <a:srgbClr val="F3B869"/>
                </a:solidFill>
                <a:latin typeface="PF Universal" panose="02000503050000020004" pitchFamily="50" charset="0"/>
              </a:rPr>
              <a:t>16</a:t>
            </a:r>
            <a:r>
              <a:rPr lang="en-US" sz="1600" dirty="0">
                <a:solidFill>
                  <a:srgbClr val="F3B869"/>
                </a:solidFill>
                <a:latin typeface="PF Universal" panose="02000503050000020004" pitchFamily="50" charset="0"/>
              </a:rPr>
              <a:t>/</a:t>
            </a:r>
            <a:r>
              <a:rPr lang="el-GR" sz="1600" dirty="0">
                <a:solidFill>
                  <a:srgbClr val="F3B869"/>
                </a:solidFill>
                <a:latin typeface="PF Universal" panose="02000503050000020004" pitchFamily="50" charset="0"/>
              </a:rPr>
              <a:t>01</a:t>
            </a:r>
            <a:r>
              <a:rPr sz="1600" dirty="0">
                <a:solidFill>
                  <a:srgbClr val="F3B869"/>
                </a:solidFill>
                <a:latin typeface="PF Universal" panose="02000503050000020004" pitchFamily="50" charset="0"/>
              </a:rPr>
              <a:t>/</a:t>
            </a:r>
            <a:r>
              <a:rPr lang="en-GB" sz="1600" dirty="0">
                <a:solidFill>
                  <a:srgbClr val="F3B869"/>
                </a:solidFill>
                <a:latin typeface="PF Universal" panose="02000503050000020004" pitchFamily="50" charset="0"/>
              </a:rPr>
              <a:t>20</a:t>
            </a:r>
            <a:r>
              <a:rPr sz="1600" dirty="0">
                <a:solidFill>
                  <a:srgbClr val="F3B869"/>
                </a:solidFill>
                <a:latin typeface="PF Universal" panose="02000503050000020004" pitchFamily="50" charset="0"/>
              </a:rPr>
              <a:t>2</a:t>
            </a:r>
            <a:r>
              <a:rPr lang="el-GR" sz="1600" dirty="0">
                <a:solidFill>
                  <a:srgbClr val="F3B869"/>
                </a:solidFill>
                <a:latin typeface="PF Universal" panose="02000503050000020004" pitchFamily="50" charset="0"/>
              </a:rPr>
              <a:t>4</a:t>
            </a:r>
            <a:endParaRPr sz="1600" dirty="0">
              <a:solidFill>
                <a:srgbClr val="F3B869"/>
              </a:solidFill>
              <a:latin typeface="PF Universal" panose="02000503050000020004" pitchFamily="50" charset="0"/>
            </a:endParaRPr>
          </a:p>
          <a:p>
            <a:pPr algn="r">
              <a:spcBef>
                <a:spcPts val="300"/>
              </a:spcBef>
              <a:defRPr sz="1400" b="1">
                <a:solidFill>
                  <a:srgbClr val="0E334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l-GR" sz="1600" dirty="0">
                <a:solidFill>
                  <a:srgbClr val="F3B869"/>
                </a:solidFill>
                <a:latin typeface="PF Universal" panose="02000503050000020004" pitchFamily="50" charset="0"/>
              </a:rPr>
              <a:t>Ώρα: 13.00 μ.μ.</a:t>
            </a:r>
          </a:p>
          <a:p>
            <a:pPr algn="r">
              <a:spcBef>
                <a:spcPts val="300"/>
              </a:spcBef>
              <a:defRPr sz="1400" b="1">
                <a:solidFill>
                  <a:srgbClr val="0E334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l-GR" sz="1600" dirty="0">
                <a:solidFill>
                  <a:srgbClr val="F3B869"/>
                </a:solidFill>
                <a:latin typeface="PF Universal" panose="02000503050000020004" pitchFamily="50" charset="0"/>
              </a:rPr>
              <a:t>Αίθουσα Εκδηλώσεων ΙΑΣΩ</a:t>
            </a:r>
          </a:p>
        </p:txBody>
      </p:sp>
      <p:sp>
        <p:nvSpPr>
          <p:cNvPr id="105" name="Title 1"/>
          <p:cNvSpPr txBox="1"/>
          <p:nvPr/>
        </p:nvSpPr>
        <p:spPr>
          <a:xfrm>
            <a:off x="2113767" y="3539273"/>
            <a:ext cx="2630465" cy="40011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rPr sz="2000" dirty="0" err="1">
                <a:ln w="0">
                  <a:noFill/>
                </a:ln>
                <a:solidFill>
                  <a:srgbClr val="F3B869"/>
                </a:solidFill>
                <a:latin typeface="PF Universal" panose="02000503050000020004" pitchFamily="50" charset="0"/>
              </a:rPr>
              <a:t>Ομιλ</a:t>
            </a:r>
            <a:r>
              <a:rPr lang="el-GR" sz="2000" dirty="0" err="1">
                <a:ln w="0">
                  <a:noFill/>
                </a:ln>
                <a:solidFill>
                  <a:srgbClr val="F3B869"/>
                </a:solidFill>
                <a:latin typeface="PF Universal" panose="02000503050000020004" pitchFamily="50" charset="0"/>
              </a:rPr>
              <a:t>ητής</a:t>
            </a:r>
            <a:r>
              <a:rPr lang="el-GR" sz="2000" dirty="0">
                <a:solidFill>
                  <a:srgbClr val="F3B869"/>
                </a:solidFill>
                <a:latin typeface="PF Universal" panose="02000503050000020004" pitchFamily="50" charset="0"/>
              </a:rPr>
              <a:t>:</a:t>
            </a:r>
            <a:r>
              <a:rPr lang="en-US" sz="2000" dirty="0">
                <a:ln w="0">
                  <a:noFill/>
                </a:ln>
                <a:solidFill>
                  <a:srgbClr val="F3B869"/>
                </a:solidFill>
                <a:latin typeface="PF Universal" panose="02000503050000020004" pitchFamily="50" charset="0"/>
              </a:rPr>
              <a:t> </a:t>
            </a:r>
            <a:endParaRPr sz="2000" dirty="0">
              <a:ln w="0">
                <a:noFill/>
              </a:ln>
              <a:solidFill>
                <a:srgbClr val="F3B869"/>
              </a:solidFill>
              <a:latin typeface="PF Universal" panose="02000503050000020004" pitchFamily="50" charset="0"/>
            </a:endParaRPr>
          </a:p>
        </p:txBody>
      </p:sp>
      <p:sp>
        <p:nvSpPr>
          <p:cNvPr id="106" name="Subtitle 2"/>
          <p:cNvSpPr txBox="1"/>
          <p:nvPr/>
        </p:nvSpPr>
        <p:spPr>
          <a:xfrm>
            <a:off x="1243504" y="8762115"/>
            <a:ext cx="522288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spcBef>
                <a:spcPts val="400"/>
              </a:spcBef>
              <a:defRPr b="1" i="1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200" dirty="0">
                <a:latin typeface="PF Universal" panose="02000503050000020004" pitchFamily="50" charset="0"/>
              </a:rPr>
              <a:t>To </a:t>
            </a:r>
            <a:r>
              <a:rPr sz="1200" dirty="0" err="1">
                <a:latin typeface="PF Universal" panose="02000503050000020004" pitchFamily="50" charset="0"/>
              </a:rPr>
              <a:t>Εκ</a:t>
            </a:r>
            <a:r>
              <a:rPr sz="1200" dirty="0">
                <a:latin typeface="PF Universal" panose="02000503050000020004" pitchFamily="50" charset="0"/>
              </a:rPr>
              <a:t>παιδευτικό Μάθημα θα</a:t>
            </a:r>
            <a:r>
              <a:rPr lang="el-GR" sz="1200" dirty="0">
                <a:latin typeface="PF Universal" panose="02000503050000020004" pitchFamily="50" charset="0"/>
              </a:rPr>
              <a:t> γίνει με φυσική παρουσία και θα </a:t>
            </a:r>
            <a:r>
              <a:rPr sz="1200" dirty="0">
                <a:latin typeface="PF Universal" panose="02000503050000020004" pitchFamily="50" charset="0"/>
              </a:rPr>
              <a:t>β</a:t>
            </a:r>
            <a:r>
              <a:rPr sz="1200" dirty="0" err="1">
                <a:latin typeface="PF Universal" panose="02000503050000020004" pitchFamily="50" charset="0"/>
              </a:rPr>
              <a:t>ιντεοσκο</a:t>
            </a:r>
            <a:r>
              <a:rPr sz="1200" dirty="0">
                <a:latin typeface="PF Universal" panose="02000503050000020004" pitchFamily="50" charset="0"/>
              </a:rPr>
              <a:t>πηθεί</a:t>
            </a:r>
          </a:p>
        </p:txBody>
      </p:sp>
      <p:pic>
        <p:nvPicPr>
          <p:cNvPr id="108" name="Εικόνα" descr="Εικόν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796" y="169396"/>
            <a:ext cx="2369923" cy="97800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F614AE-B873-FA1B-748A-12A33854AD65}"/>
              </a:ext>
            </a:extLst>
          </p:cNvPr>
          <p:cNvSpPr txBox="1"/>
          <p:nvPr/>
        </p:nvSpPr>
        <p:spPr>
          <a:xfrm>
            <a:off x="24360" y="2649613"/>
            <a:ext cx="6858000" cy="701596"/>
          </a:xfrm>
          <a:prstGeom prst="rect">
            <a:avLst/>
          </a:prstGeom>
          <a:solidFill>
            <a:srgbClr val="F3B869"/>
          </a:solidFill>
          <a:ln>
            <a:noFill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45719" rIns="45719" anchor="ctr">
            <a:normAutofit/>
          </a:bodyPr>
          <a:lstStyle>
            <a:lvl1pPr algn="ctr">
              <a:lnSpc>
                <a:spcPct val="80000"/>
              </a:lnSpc>
              <a:defRPr sz="2500" b="1">
                <a:solidFill>
                  <a:srgbClr val="FFFFFF"/>
                </a:solidFill>
              </a:defRPr>
            </a:lvl1pPr>
          </a:lstStyle>
          <a:p>
            <a:r>
              <a:rPr lang="el-GR" sz="2400" i="0" u="none" strike="noStrike" baseline="0" dirty="0">
                <a:solidFill>
                  <a:srgbClr val="6C6E70"/>
                </a:solidFill>
                <a:latin typeface="PF Universal" panose="02000503050000020004" pitchFamily="50" charset="0"/>
              </a:rPr>
              <a:t>Μελέτη της εμβρυϊκής καρδιάς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DD87A19-9D78-2CBA-261B-438600E88740}"/>
              </a:ext>
            </a:extLst>
          </p:cNvPr>
          <p:cNvSpPr txBox="1"/>
          <p:nvPr/>
        </p:nvSpPr>
        <p:spPr>
          <a:xfrm>
            <a:off x="2113767" y="4879299"/>
            <a:ext cx="2759521" cy="40011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rPr lang="el-GR" sz="2000" dirty="0">
                <a:solidFill>
                  <a:srgbClr val="F3B869"/>
                </a:solidFill>
                <a:latin typeface="PF Universal" panose="02000503050000020004" pitchFamily="50" charset="0"/>
              </a:rPr>
              <a:t>Επιστ. Υπεύθυνος:</a:t>
            </a:r>
            <a:r>
              <a:rPr lang="en-US" sz="2000" dirty="0">
                <a:ln w="0">
                  <a:noFill/>
                </a:ln>
                <a:solidFill>
                  <a:srgbClr val="F3B869"/>
                </a:solidFill>
                <a:latin typeface="PF Universal" panose="02000503050000020004" pitchFamily="50" charset="0"/>
              </a:rPr>
              <a:t> </a:t>
            </a:r>
            <a:endParaRPr sz="2000" dirty="0">
              <a:ln w="0">
                <a:noFill/>
              </a:ln>
              <a:solidFill>
                <a:srgbClr val="F3B869"/>
              </a:solidFill>
              <a:latin typeface="PF Universal" panose="02000503050000020004" pitchFamily="50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F7F2C5C5-4876-3EB2-B4F9-9368BABD14A1}"/>
              </a:ext>
            </a:extLst>
          </p:cNvPr>
          <p:cNvSpPr txBox="1"/>
          <p:nvPr/>
        </p:nvSpPr>
        <p:spPr>
          <a:xfrm>
            <a:off x="-16485" y="1699951"/>
            <a:ext cx="6874485" cy="46166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rPr lang="el-GR" sz="2400" dirty="0">
                <a:solidFill>
                  <a:schemeClr val="bg1"/>
                </a:solidFill>
                <a:latin typeface="PF Universal" panose="02000503050000020004" pitchFamily="50" charset="0"/>
              </a:rPr>
              <a:t>ΕΚΠΑΙΔΕΥΤΙΚΟ ΜΑΘΗΜΑ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77C25267-7B3B-B31E-F1BB-F49381854C7F}"/>
              </a:ext>
            </a:extLst>
          </p:cNvPr>
          <p:cNvSpPr txBox="1"/>
          <p:nvPr/>
        </p:nvSpPr>
        <p:spPr>
          <a:xfrm>
            <a:off x="24360" y="2141260"/>
            <a:ext cx="6874485" cy="5232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rPr lang="el-GR" sz="2800" dirty="0">
                <a:solidFill>
                  <a:srgbClr val="F3B869"/>
                </a:solidFill>
                <a:latin typeface="PF Universal" panose="02000503050000020004" pitchFamily="50" charset="0"/>
              </a:rPr>
              <a:t>Θέμα: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4636AD7C-86CB-1F3B-0544-CBC92D294AA7}"/>
              </a:ext>
            </a:extLst>
          </p:cNvPr>
          <p:cNvSpPr txBox="1">
            <a:spLocks/>
          </p:cNvSpPr>
          <p:nvPr/>
        </p:nvSpPr>
        <p:spPr>
          <a:xfrm>
            <a:off x="166958" y="5484945"/>
            <a:ext cx="6858001" cy="104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>
              <a:spcBef>
                <a:spcPts val="0"/>
              </a:spcBef>
            </a:pPr>
            <a:r>
              <a:rPr lang="el-GR" sz="2800" b="1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Αριστείδης </a:t>
            </a:r>
            <a:r>
              <a:rPr lang="el-GR" sz="2800" b="1" baseline="30000" dirty="0" err="1">
                <a:solidFill>
                  <a:srgbClr val="6D6E70"/>
                </a:solidFill>
                <a:latin typeface="PF Universal" panose="02000503050000020004" pitchFamily="50" charset="0"/>
              </a:rPr>
              <a:t>Αντσακλής</a:t>
            </a:r>
            <a:r>
              <a:rPr lang="el-GR" sz="24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 </a:t>
            </a:r>
            <a:r>
              <a:rPr lang="el-GR" sz="28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MD, </a:t>
            </a:r>
            <a:r>
              <a:rPr lang="el-GR" sz="2800" baseline="30000" dirty="0" err="1">
                <a:solidFill>
                  <a:srgbClr val="6D6E70"/>
                </a:solidFill>
                <a:latin typeface="PF Universal" panose="02000503050000020004" pitchFamily="50" charset="0"/>
              </a:rPr>
              <a:t>PhD</a:t>
            </a:r>
            <a:r>
              <a:rPr lang="el-GR" sz="28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, FRCOG (</a:t>
            </a:r>
            <a:r>
              <a:rPr lang="el-GR" sz="2800" baseline="30000" dirty="0" err="1">
                <a:solidFill>
                  <a:srgbClr val="6D6E70"/>
                </a:solidFill>
                <a:latin typeface="PF Universal" panose="02000503050000020004" pitchFamily="50" charset="0"/>
              </a:rPr>
              <a:t>Hon</a:t>
            </a:r>
            <a:r>
              <a:rPr lang="el-GR" sz="28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.) </a:t>
            </a:r>
          </a:p>
          <a:p>
            <a:pPr hangingPunct="1">
              <a:spcBef>
                <a:spcPts val="0"/>
              </a:spcBef>
            </a:pPr>
            <a:r>
              <a:rPr lang="el-GR" sz="20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Καθηγητής Μαιευτικής - Γυναικολογίας, Εμβρυομητρικής &amp; </a:t>
            </a:r>
          </a:p>
          <a:p>
            <a:pPr hangingPunct="1">
              <a:spcBef>
                <a:spcPts val="0"/>
              </a:spcBef>
            </a:pPr>
            <a:r>
              <a:rPr lang="el-GR" sz="2000" baseline="30000" dirty="0" err="1">
                <a:solidFill>
                  <a:srgbClr val="6D6E70"/>
                </a:solidFill>
                <a:latin typeface="PF Universal" panose="02000503050000020004" pitchFamily="50" charset="0"/>
              </a:rPr>
              <a:t>Περιγεννητικής</a:t>
            </a:r>
            <a:r>
              <a:rPr lang="el-GR" sz="20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 Ιατρικής Παν/</a:t>
            </a:r>
            <a:r>
              <a:rPr lang="el-GR" sz="2000" baseline="30000" dirty="0" err="1">
                <a:solidFill>
                  <a:srgbClr val="6D6E70"/>
                </a:solidFill>
                <a:latin typeface="PF Universal" panose="02000503050000020004" pitchFamily="50" charset="0"/>
              </a:rPr>
              <a:t>μίου</a:t>
            </a:r>
            <a:r>
              <a:rPr lang="el-GR" sz="20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 Αθηνών (ΕΚΠΑ), </a:t>
            </a:r>
          </a:p>
          <a:p>
            <a:pPr hangingPunct="1">
              <a:spcBef>
                <a:spcPts val="0"/>
              </a:spcBef>
            </a:pPr>
            <a:r>
              <a:rPr lang="el-GR" sz="20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Διευθυντής Τμήματος Εμβρυομητρικής και </a:t>
            </a:r>
            <a:r>
              <a:rPr lang="el-GR" sz="2000" baseline="30000" dirty="0" err="1">
                <a:solidFill>
                  <a:srgbClr val="6D6E70"/>
                </a:solidFill>
                <a:latin typeface="PF Universal" panose="02000503050000020004" pitchFamily="50" charset="0"/>
              </a:rPr>
              <a:t>Περιγεννητικής</a:t>
            </a:r>
            <a:r>
              <a:rPr lang="el-GR" sz="20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 Ιατρικής ΙΑΣΩ,</a:t>
            </a:r>
          </a:p>
          <a:p>
            <a:pPr hangingPunct="1">
              <a:spcBef>
                <a:spcPts val="0"/>
              </a:spcBef>
            </a:pPr>
            <a:r>
              <a:rPr lang="el-GR" sz="2000" baseline="30000" dirty="0">
                <a:solidFill>
                  <a:srgbClr val="6D6E70"/>
                </a:solidFill>
                <a:latin typeface="PF Universal" panose="02000503050000020004" pitchFamily="50" charset="0"/>
              </a:rPr>
              <a:t>Πρόεδρος Επιστημονικού Συμβουλίου ΙΑΣΩ</a:t>
            </a:r>
            <a:endParaRPr lang="el-GR" sz="2000" baseline="30000" dirty="0">
              <a:solidFill>
                <a:srgbClr val="141643"/>
              </a:solidFill>
              <a:latin typeface="PF Universal" panose="02000503050000020004" pitchFamily="50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xmlns="" id="{D603AD82-5095-A58B-078D-B50A7078D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00" y="6398134"/>
            <a:ext cx="2469009" cy="246900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96</Words>
  <Application>Microsoft Office PowerPoint</Application>
  <PresentationFormat>Προβολή στην οθόνη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PF Universal</vt:lpstr>
      <vt:lpstr>Office Theme</vt:lpstr>
      <vt:lpstr>ΤΜΗΜΑ ΕΜΒΡΥΟΜΗΤΡΙΚΗΣ ΚΑΙ ΠΕΡΙΓΕΝΝΗΤΙΚΗΣ ΙΑΤΡΙΚΗΣ ΙΑΣΩ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ΤΜΗΜΑ ΕΜΒΡΥΟΜΗΤΡΙΚΗΣ ΙΑΤΡΙΚΗΣ</dc:title>
  <dc:creator>Ζήσης Γραμματικόγιαννης</dc:creator>
  <cp:lastModifiedBy>Λογαριασμός Microsoft</cp:lastModifiedBy>
  <cp:revision>29</cp:revision>
  <cp:lastPrinted>2023-09-18T10:14:29Z</cp:lastPrinted>
  <dcterms:modified xsi:type="dcterms:W3CDTF">2024-01-09T09:40:58Z</dcterms:modified>
</cp:coreProperties>
</file>